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Host Grotesk Medium" panose="020B0504030402000203" pitchFamily="34" charset="77"/>
      <p:regular r:id="rId14"/>
    </p:embeddedFont>
    <p:embeddedFont>
      <p:font typeface="Inter" panose="02000503000000020004" pitchFamily="2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5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1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21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97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Sales Strategy Analysis – New Product Launch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57424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data-driven examination of three distinct sales methods for our new stationery line, analyzing performance metrics to optimize future campaign strategies.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4996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45758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33060"/>
            <a:ext cx="306490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Abdulafeez Fakorede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300"/>
            <a:ext cx="14630400" cy="2790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61" y="2610892"/>
            <a:ext cx="6903125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Recommendations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259" y="4399239"/>
            <a:ext cx="478393" cy="478393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23972" y="4545897"/>
            <a:ext cx="318968" cy="125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</a:rPr>
              <a:t>2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35298" y="4306133"/>
            <a:ext cx="3761661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Prioritize Email + Call approach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35298" y="4765953"/>
            <a:ext cx="5747028" cy="956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combined method delivers the best performance with moderate resource investment, generating 89% more revenue per customer than email-only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48074" y="4233148"/>
            <a:ext cx="478393" cy="478393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527786" y="427303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</a:rPr>
              <a:t>3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39112" y="4306133"/>
            <a:ext cx="541782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Maintain Email campaigns for baseline reach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139112" y="4765953"/>
            <a:ext cx="5747028" cy="637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email-only for low-effort base campaigns when resources are limited, as it provides reasonable returns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4260" y="6148149"/>
            <a:ext cx="478393" cy="478393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23972" y="618803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</a:rPr>
              <a:t>4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35298" y="6221135"/>
            <a:ext cx="3344704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Eliminate Call-only strategy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35298" y="6680954"/>
            <a:ext cx="5747028" cy="956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approach demonstrates low return despite high resource requirements, making it inefficient for future campaigns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48074" y="6148149"/>
            <a:ext cx="478393" cy="478393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527786" y="618803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</a:rPr>
              <a:t>5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39112" y="6221135"/>
            <a:ext cx="381512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 engagement sweet spot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139112" y="6680954"/>
            <a:ext cx="5747028" cy="637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particularly on new (0-3 years), highly engaged customers with 22-28 site visits for maximum revenue potential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AA32C3-CE60-19B9-D957-861FC1EDA1F6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BA603D68-57FC-54AB-D3FD-0508C2C6A64C}"/>
              </a:ext>
            </a:extLst>
          </p:cNvPr>
          <p:cNvSpPr/>
          <p:nvPr/>
        </p:nvSpPr>
        <p:spPr>
          <a:xfrm>
            <a:off x="744259" y="3315266"/>
            <a:ext cx="478393" cy="478393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pPr algn="ctr">
              <a:lnSpc>
                <a:spcPts val="2500"/>
              </a:lnSpc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</a:rPr>
              <a:t>1</a:t>
            </a:r>
            <a:endParaRPr lang="en-US" sz="250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387B9487-6CE2-CC5E-0398-7E8E5E8F1843}"/>
              </a:ext>
            </a:extLst>
          </p:cNvPr>
          <p:cNvSpPr/>
          <p:nvPr/>
        </p:nvSpPr>
        <p:spPr>
          <a:xfrm>
            <a:off x="1435298" y="3375552"/>
            <a:ext cx="3761661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</a:rPr>
              <a:t>Track ARPC Weekly</a:t>
            </a:r>
            <a:endParaRPr lang="en-US" sz="2050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B21C43BE-401B-6A30-3B93-9ABBF5E0AC0C}"/>
              </a:ext>
            </a:extLst>
          </p:cNvPr>
          <p:cNvSpPr/>
          <p:nvPr/>
        </p:nvSpPr>
        <p:spPr>
          <a:xfrm>
            <a:off x="1435298" y="3765128"/>
            <a:ext cx="5747028" cy="478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each sales method to guide decision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47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23698"/>
            <a:ext cx="48276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730835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welcome your insights and questions about the analysis. Your feedback will help refine our sales strategy for the new stationery line.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666309"/>
            <a:ext cx="3285649" cy="62376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786" y="6666309"/>
            <a:ext cx="3193018" cy="623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AF68C-8390-27A6-71F0-EC92E0C9A01E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47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Business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237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2800" dirty="0"/>
              <a:t>1</a:t>
            </a:r>
          </a:p>
        </p:txBody>
      </p:sp>
      <p:sp>
        <p:nvSpPr>
          <p:cNvPr id="5" name="Text 2"/>
          <p:cNvSpPr/>
          <p:nvPr/>
        </p:nvSpPr>
        <p:spPr>
          <a:xfrm>
            <a:off x="1530906" y="2101572"/>
            <a:ext cx="6277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Evaluate 3 sales methods for new stationery line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591991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campaigns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3011448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Phone calls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3430905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Combined email + call approach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42246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2800" dirty="0"/>
              <a:t>2</a:t>
            </a:r>
          </a:p>
        </p:txBody>
      </p:sp>
      <p:sp>
        <p:nvSpPr>
          <p:cNvPr id="10" name="Text 7"/>
          <p:cNvSpPr/>
          <p:nvPr/>
        </p:nvSpPr>
        <p:spPr>
          <a:xfrm>
            <a:off x="1530906" y="4302562"/>
            <a:ext cx="49899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Determine key performance indicators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792980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method generated the highest revenue?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530906" y="5212437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method demonstrates the greatest efficiency?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006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2800" dirty="0"/>
              <a:t>3</a:t>
            </a:r>
          </a:p>
        </p:txBody>
      </p:sp>
      <p:sp>
        <p:nvSpPr>
          <p:cNvPr id="14" name="Text 11"/>
          <p:cNvSpPr/>
          <p:nvPr/>
        </p:nvSpPr>
        <p:spPr>
          <a:xfrm>
            <a:off x="1530906" y="6084094"/>
            <a:ext cx="3326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Develop recommendation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512"/>
            <a:ext cx="681930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a data-driven strategy recommendation for future sales campaigns based on comprehensive analysis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566023"/>
            <a:ext cx="5146477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Overview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7" y="1749623"/>
            <a:ext cx="6343650" cy="4228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3923" y="1852493"/>
            <a:ext cx="30431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15,000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7808833" y="278892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73923" y="3316367"/>
            <a:ext cx="304311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sample size analyzed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874335" y="1852493"/>
            <a:ext cx="304323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11109365" y="278892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Weeks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874335" y="3316367"/>
            <a:ext cx="304323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period since product launch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224069" y="4140874"/>
            <a:ext cx="30431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9459038" y="4912637"/>
            <a:ext cx="291755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Distinct Sales Methods tested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981101" y="5255062"/>
            <a:ext cx="425652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Email, Call, Email + Call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3923" y="6555462"/>
            <a:ext cx="6343650" cy="926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includes,  Week since product launched (1-6), sales method, customer_id,  revenue, products sold, Years as Customers, website visit frequency and shipment state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76E1FA-4557-7A4A-FA1A-BAFA13B98943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534" y="365759"/>
            <a:ext cx="8773618" cy="467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🔧</a:t>
            </a:r>
            <a:r>
              <a:rPr lang="en-US" sz="2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</a:t>
            </a: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</a:rPr>
              <a:t>Data Cleaning and  Validation</a:t>
            </a:r>
          </a:p>
        </p:txBody>
      </p:sp>
      <p:sp>
        <p:nvSpPr>
          <p:cNvPr id="3" name="Text 1"/>
          <p:cNvSpPr/>
          <p:nvPr/>
        </p:nvSpPr>
        <p:spPr>
          <a:xfrm>
            <a:off x="460534" y="1096447"/>
            <a:ext cx="1370933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I reviewed and cleaned the dataset containing 15,000 customer records across 8 columns. Below is a detailed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breakdown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 of the validation and cleaning steps performed for each column: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60534" y="1556266"/>
            <a:ext cx="425350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50"/>
              </a:lnSpc>
            </a:pPr>
            <a:r>
              <a:rPr lang="en-US" sz="2800" dirty="0">
                <a:solidFill>
                  <a:srgbClr val="2E3C4E"/>
                </a:solidFill>
                <a:latin typeface="Host Grotesk Medium" pitchFamily="34" charset="0"/>
              </a:rPr>
              <a:t>Column-by-Column Validation</a:t>
            </a:r>
          </a:p>
        </p:txBody>
      </p:sp>
      <p:sp>
        <p:nvSpPr>
          <p:cNvPr id="5" name="Shape 3"/>
          <p:cNvSpPr/>
          <p:nvPr/>
        </p:nvSpPr>
        <p:spPr>
          <a:xfrm>
            <a:off x="460534" y="2063472"/>
            <a:ext cx="295989" cy="295989"/>
          </a:xfrm>
          <a:prstGeom prst="roundRect">
            <a:avLst>
              <a:gd name="adj" fmla="val 18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3" y="2075795"/>
            <a:ext cx="217051" cy="27134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88087" y="2108597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week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88087" y="2413754"/>
            <a:ext cx="6344841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Confirmed all values are integers between 1 and 6 (since product launch).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8087" y="2670215"/>
            <a:ext cx="6344841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No missing values detected.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97353" y="2063472"/>
            <a:ext cx="295989" cy="295989"/>
          </a:xfrm>
          <a:prstGeom prst="roundRect">
            <a:avLst>
              <a:gd name="adj" fmla="val 18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822" y="2075795"/>
            <a:ext cx="217051" cy="27134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824907" y="2108597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sales_method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7824907" y="2413754"/>
            <a:ext cx="634496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Initially contained 5 inconsistent values (e.g., "Em + Call", "email").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824907" y="2670215"/>
            <a:ext cx="634496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Standardized formatting using title case.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824907" y="2926675"/>
            <a:ext cx="634496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Corrected "Em + Call" to "Email + Call", resulting in 3 valid categories.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460534" y="3400306"/>
            <a:ext cx="295989" cy="295989"/>
          </a:xfrm>
          <a:prstGeom prst="roundRect">
            <a:avLst>
              <a:gd name="adj" fmla="val 18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3" y="3412629"/>
            <a:ext cx="217051" cy="27134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88087" y="3445431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customer_id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888087" y="3750588"/>
            <a:ext cx="6344841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All 15,000 entries were unique — no duplicates or missing values found.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7397353" y="3400306"/>
            <a:ext cx="295989" cy="295989"/>
          </a:xfrm>
          <a:prstGeom prst="roundRect">
            <a:avLst>
              <a:gd name="adj" fmla="val 18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6822" y="3412629"/>
            <a:ext cx="217051" cy="27134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824907" y="3445431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nb_sold</a:t>
            </a:r>
            <a:endParaRPr lang="en-US" sz="1400" dirty="0"/>
          </a:p>
        </p:txBody>
      </p:sp>
      <p:sp>
        <p:nvSpPr>
          <p:cNvPr id="23" name="Text 17"/>
          <p:cNvSpPr/>
          <p:nvPr/>
        </p:nvSpPr>
        <p:spPr>
          <a:xfrm>
            <a:off x="7824907" y="3750588"/>
            <a:ext cx="634496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Confirmed values ranged between 7 and 16, and datatype is integer.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7824907" y="4007048"/>
            <a:ext cx="634496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No missing or suspicious values.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460534" y="4365546"/>
            <a:ext cx="295989" cy="295989"/>
          </a:xfrm>
          <a:prstGeom prst="roundRect">
            <a:avLst>
              <a:gd name="adj" fmla="val 18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03" y="4377869"/>
            <a:ext cx="217051" cy="27134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888087" y="4410670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</a:t>
            </a:r>
            <a:endParaRPr lang="en-US" sz="1400" dirty="0"/>
          </a:p>
        </p:txBody>
      </p:sp>
      <p:sp>
        <p:nvSpPr>
          <p:cNvPr id="28" name="Text 21"/>
          <p:cNvSpPr/>
          <p:nvPr/>
        </p:nvSpPr>
        <p:spPr>
          <a:xfrm>
            <a:off x="888087" y="4715828"/>
            <a:ext cx="6344841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Identified 1,074 missing values (~7.2%).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888087" y="4972288"/>
            <a:ext cx="6344841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Imputed missing values using the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mean revenue per sales_method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.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888087" y="5228749"/>
            <a:ext cx="6344841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Verified all values are floats, and no missing entries remain after imputation.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888087" y="5485209"/>
            <a:ext cx="6344841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Retained high-value outliers as they are plausible in B2B sales.</a:t>
            </a:r>
            <a:endParaRPr lang="en-US" sz="1600" dirty="0"/>
          </a:p>
        </p:txBody>
      </p:sp>
      <p:sp>
        <p:nvSpPr>
          <p:cNvPr id="32" name="Shape 25"/>
          <p:cNvSpPr/>
          <p:nvPr/>
        </p:nvSpPr>
        <p:spPr>
          <a:xfrm>
            <a:off x="7397353" y="4365546"/>
            <a:ext cx="295989" cy="295989"/>
          </a:xfrm>
          <a:prstGeom prst="roundRect">
            <a:avLst>
              <a:gd name="adj" fmla="val 18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6822" y="4377869"/>
            <a:ext cx="217051" cy="271343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7824907" y="4410670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years_as_customer</a:t>
            </a:r>
            <a:endParaRPr lang="en-US" sz="1400" dirty="0"/>
          </a:p>
        </p:txBody>
      </p:sp>
      <p:sp>
        <p:nvSpPr>
          <p:cNvPr id="35" name="Text 27"/>
          <p:cNvSpPr/>
          <p:nvPr/>
        </p:nvSpPr>
        <p:spPr>
          <a:xfrm>
            <a:off x="7824907" y="4715828"/>
            <a:ext cx="634496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Values ranged from 0 to 63 — valid based on company history.</a:t>
            </a:r>
            <a:endParaRPr lang="en-US" sz="1600" dirty="0"/>
          </a:p>
        </p:txBody>
      </p:sp>
      <p:sp>
        <p:nvSpPr>
          <p:cNvPr id="36" name="Text 28"/>
          <p:cNvSpPr/>
          <p:nvPr/>
        </p:nvSpPr>
        <p:spPr>
          <a:xfrm>
            <a:off x="7824907" y="4972288"/>
            <a:ext cx="634496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No missing or invalid values; outliers retained after review.</a:t>
            </a:r>
            <a:endParaRPr lang="en-US" sz="1600" dirty="0"/>
          </a:p>
        </p:txBody>
      </p:sp>
      <p:sp>
        <p:nvSpPr>
          <p:cNvPr id="37" name="Shape 29"/>
          <p:cNvSpPr/>
          <p:nvPr/>
        </p:nvSpPr>
        <p:spPr>
          <a:xfrm>
            <a:off x="460534" y="5958840"/>
            <a:ext cx="295989" cy="295989"/>
          </a:xfrm>
          <a:prstGeom prst="roundRect">
            <a:avLst>
              <a:gd name="adj" fmla="val 18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03" y="5971163"/>
            <a:ext cx="217051" cy="271343"/>
          </a:xfrm>
          <a:prstGeom prst="rect">
            <a:avLst/>
          </a:prstGeom>
        </p:spPr>
      </p:pic>
      <p:sp>
        <p:nvSpPr>
          <p:cNvPr id="39" name="Text 30"/>
          <p:cNvSpPr/>
          <p:nvPr/>
        </p:nvSpPr>
        <p:spPr>
          <a:xfrm>
            <a:off x="888087" y="6003965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nb_site_visits</a:t>
            </a:r>
            <a:endParaRPr lang="en-US" sz="1400" dirty="0"/>
          </a:p>
        </p:txBody>
      </p:sp>
      <p:sp>
        <p:nvSpPr>
          <p:cNvPr id="40" name="Text 31"/>
          <p:cNvSpPr/>
          <p:nvPr/>
        </p:nvSpPr>
        <p:spPr>
          <a:xfrm>
            <a:off x="888087" y="6309122"/>
            <a:ext cx="6344841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Values ranged from 12 to 41 — appropriate for a 6-month window.</a:t>
            </a:r>
            <a:endParaRPr lang="en-US" sz="1600" dirty="0"/>
          </a:p>
        </p:txBody>
      </p:sp>
      <p:sp>
        <p:nvSpPr>
          <p:cNvPr id="41" name="Text 32"/>
          <p:cNvSpPr/>
          <p:nvPr/>
        </p:nvSpPr>
        <p:spPr>
          <a:xfrm>
            <a:off x="888087" y="6565583"/>
            <a:ext cx="6344841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No missing values; distribution appears consistent.</a:t>
            </a:r>
            <a:endParaRPr lang="en-US" sz="1600" dirty="0"/>
          </a:p>
        </p:txBody>
      </p:sp>
      <p:sp>
        <p:nvSpPr>
          <p:cNvPr id="42" name="Shape 33"/>
          <p:cNvSpPr/>
          <p:nvPr/>
        </p:nvSpPr>
        <p:spPr>
          <a:xfrm>
            <a:off x="7397353" y="5958840"/>
            <a:ext cx="295989" cy="295989"/>
          </a:xfrm>
          <a:prstGeom prst="roundRect">
            <a:avLst>
              <a:gd name="adj" fmla="val 1867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6822" y="5971163"/>
            <a:ext cx="217051" cy="271343"/>
          </a:xfrm>
          <a:prstGeom prst="rect">
            <a:avLst/>
          </a:prstGeom>
        </p:spPr>
      </p:pic>
      <p:sp>
        <p:nvSpPr>
          <p:cNvPr id="44" name="Text 34"/>
          <p:cNvSpPr/>
          <p:nvPr/>
        </p:nvSpPr>
        <p:spPr>
          <a:xfrm>
            <a:off x="7824907" y="6003965"/>
            <a:ext cx="180939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state</a:t>
            </a:r>
            <a:endParaRPr lang="en-US" sz="1400" dirty="0"/>
          </a:p>
        </p:txBody>
      </p:sp>
      <p:sp>
        <p:nvSpPr>
          <p:cNvPr id="45" name="Text 35"/>
          <p:cNvSpPr/>
          <p:nvPr/>
        </p:nvSpPr>
        <p:spPr>
          <a:xfrm>
            <a:off x="7824907" y="6309122"/>
            <a:ext cx="634496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50 unique U.S. state values confirmed — no typos or null entries.</a:t>
            </a:r>
            <a:endParaRPr lang="en-US" sz="1600" dirty="0"/>
          </a:p>
        </p:txBody>
      </p:sp>
      <p:sp>
        <p:nvSpPr>
          <p:cNvPr id="46" name="Text 36"/>
          <p:cNvSpPr/>
          <p:nvPr/>
        </p:nvSpPr>
        <p:spPr>
          <a:xfrm>
            <a:off x="7824907" y="6565583"/>
            <a:ext cx="634496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Column is consistent and clean.</a:t>
            </a:r>
            <a:endParaRPr lang="en-US" sz="1600" dirty="0"/>
          </a:p>
        </p:txBody>
      </p:sp>
      <p:sp>
        <p:nvSpPr>
          <p:cNvPr id="47" name="Text 37"/>
          <p:cNvSpPr/>
          <p:nvPr/>
        </p:nvSpPr>
        <p:spPr>
          <a:xfrm>
            <a:off x="460534" y="6973372"/>
            <a:ext cx="1809393" cy="423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3550"/>
              </a:lnSpc>
              <a:buNone/>
            </a:pPr>
            <a:r>
              <a:rPr lang="en-US" sz="2400" dirty="0">
                <a:solidFill>
                  <a:srgbClr val="2E3C4E"/>
                </a:solidFill>
                <a:latin typeface="Host Grotesk Medium" pitchFamily="34" charset="0"/>
              </a:rPr>
              <a:t>Outliers</a:t>
            </a:r>
          </a:p>
        </p:txBody>
      </p:sp>
      <p:sp>
        <p:nvSpPr>
          <p:cNvPr id="48" name="Text 38"/>
          <p:cNvSpPr/>
          <p:nvPr/>
        </p:nvSpPr>
        <p:spPr>
          <a:xfrm>
            <a:off x="460534" y="7396877"/>
            <a:ext cx="1370933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Inspected using descriptive statistics and boxplots for: revenue, nb_sold, years_as_customer, and nb_site_visits.</a:t>
            </a:r>
            <a:endParaRPr lang="en-US" sz="1600" dirty="0"/>
          </a:p>
        </p:txBody>
      </p:sp>
      <p:sp>
        <p:nvSpPr>
          <p:cNvPr id="49" name="Text 39"/>
          <p:cNvSpPr/>
          <p:nvPr/>
        </p:nvSpPr>
        <p:spPr>
          <a:xfrm>
            <a:off x="460534" y="7653338"/>
            <a:ext cx="13709333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Roboto" panose="02000000000000000000" pitchFamily="2" charset="0"/>
              </a:rPr>
              <a:t>Outliers were kept, as they represent valid edge-case customer behavior (e.g., high purchases, legacy clients).</a:t>
            </a:r>
            <a:endParaRPr lang="en-US" sz="16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698D2E8-2F86-CCE2-DC77-C275F4BED43E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372" y="402503"/>
            <a:ext cx="5773428" cy="471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Revenue by Sales Method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754023" y="9128641"/>
            <a:ext cx="1334857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 Email brought in the highest total revenue, with Email + Call following closely behind, and then Call.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27804" y="8958977"/>
            <a:ext cx="15240" cy="565547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graph showing sales method&#10;&#10;AI-generated content may be incorrect.">
            <a:extLst>
              <a:ext uri="{FF2B5EF4-FFF2-40B4-BE49-F238E27FC236}">
                <a16:creationId xmlns:a16="http://schemas.microsoft.com/office/drawing/2014/main" id="{EADA99F2-6544-1574-62A0-434A06D7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72" y="1499616"/>
            <a:ext cx="7315200" cy="457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917EC2-BF63-EF79-C709-12F14F6D10A8}"/>
              </a:ext>
            </a:extLst>
          </p:cNvPr>
          <p:cNvSpPr txBox="1"/>
          <p:nvPr/>
        </p:nvSpPr>
        <p:spPr>
          <a:xfrm>
            <a:off x="881372" y="6406818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Insight: Email brought in the highest total revenue, with Email + Call following closely behind, and then Call.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E81DB5-D9BA-D83E-B2F0-0B8323FBB982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1119" y="891088"/>
            <a:ext cx="4221242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number of Sales per Method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23543" y="9090898"/>
            <a:ext cx="13400365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 Email dominates in the number of orders, with Call coming next, and Email + Call in the third position. Notably, Email + Call outperformed Call in revenue, underlining the high value orders in Email + Call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06492" y="8928140"/>
            <a:ext cx="15240" cy="759857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graph of sales methods&#10;&#10;AI-generated content may be incorrect.">
            <a:extLst>
              <a:ext uri="{FF2B5EF4-FFF2-40B4-BE49-F238E27FC236}">
                <a16:creationId xmlns:a16="http://schemas.microsoft.com/office/drawing/2014/main" id="{C2DD2257-F0E3-441B-D267-4C58D40E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19" y="1828800"/>
            <a:ext cx="7447121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D8ADE9-6E3B-FF27-8C4A-799D9EB6FD17}"/>
              </a:ext>
            </a:extLst>
          </p:cNvPr>
          <p:cNvSpPr txBox="1"/>
          <p:nvPr/>
        </p:nvSpPr>
        <p:spPr>
          <a:xfrm>
            <a:off x="1219200" y="6643985"/>
            <a:ext cx="9601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Insight: Email dominates in the number of orders, with Call coming next, and Email + Call in the third position. Notably, Email + Call outperformed Call in revenue, underlining the high value orders in Email + Call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B3D68-99BA-C6EA-4B68-A67CA2A9645B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042" y="414933"/>
            <a:ext cx="3772495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Over Time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25270"/>
            <a:ext cx="11531600" cy="65893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8042" y="8902898"/>
            <a:ext cx="13574316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shows strong initial performance but gradually declines, while Email + Call demonstrates consistent growth, overtaking Email by week 4. Call-only remains the least effective throughout the entire period.</a:t>
            </a:r>
            <a:endParaRPr lang="en-US" sz="11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803273-7C74-55CC-4B0E-842C6C870421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871" y="535781"/>
            <a:ext cx="6089571" cy="608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Behavior Insights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1" y="1436727"/>
            <a:ext cx="974169" cy="11690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0827" y="1631513"/>
            <a:ext cx="243554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Site Visit Impact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50827" y="2052757"/>
            <a:ext cx="12097702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increases steadily with site visits up to 26 interactions, then shows diminishing returns with highly frequent visitors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71" y="2605802"/>
            <a:ext cx="974169" cy="11690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50827" y="2800588"/>
            <a:ext cx="243554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Tenure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850827" y="3221831"/>
            <a:ext cx="12097702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Newer customers (0-3 years) generate significantly more revenue than long-term customers when targeted with these sales methods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1" y="3774877"/>
            <a:ext cx="974169" cy="11690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50827" y="3969663"/>
            <a:ext cx="243554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Purchase Volume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850827" y="4390906"/>
            <a:ext cx="12097702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most profitable sales transactions involve approximately 10 items per order, suggesting an optimal bundle size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67" y="5229510"/>
            <a:ext cx="3938183" cy="2566845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2113" y="5229510"/>
            <a:ext cx="3938183" cy="263590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4259" y="5229510"/>
            <a:ext cx="3938183" cy="25668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AC3F04-CA32-4E5F-E720-652152E9EE88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699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Metric to Monitor: ARPC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519029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Average Revenue per Customer per Sales Method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0991" y="1367829"/>
            <a:ext cx="6609993" cy="340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comprehensive metric captures both the effectiveness and efficiency of each sales approach, providing a clear indicator of overall performance.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364070" y="1360527"/>
            <a:ext cx="50291" cy="340281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16" y="2220670"/>
            <a:ext cx="283488" cy="2834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28853" y="218524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Weekly Tracking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22901" y="2504158"/>
            <a:ext cx="678001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this metric on a weekly basis to identify trends and shifts in customer response</a:t>
            </a:r>
            <a:endParaRPr lang="en-US" sz="1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2" y="3212304"/>
            <a:ext cx="311837" cy="3118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8853" y="303513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Dynamic Adjustment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822901" y="3283152"/>
            <a:ext cx="678001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performance data to guide real-time campaign optimization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0A5C9D-3064-475C-F9E6-0CE273231808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F42E387-67A5-8D39-ED1A-F30A36B5E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75469"/>
              </p:ext>
            </p:extLst>
          </p:nvPr>
        </p:nvGraphicFramePr>
        <p:xfrm>
          <a:off x="414360" y="4232287"/>
          <a:ext cx="4868840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34420">
                  <a:extLst>
                    <a:ext uri="{9D8B030D-6E8A-4147-A177-3AD203B41FA5}">
                      <a16:colId xmlns:a16="http://schemas.microsoft.com/office/drawing/2014/main" val="4247466753"/>
                    </a:ext>
                  </a:extLst>
                </a:gridCol>
                <a:gridCol w="2434420">
                  <a:extLst>
                    <a:ext uri="{9D8B030D-6E8A-4147-A177-3AD203B41FA5}">
                      <a16:colId xmlns:a16="http://schemas.microsoft.com/office/drawing/2014/main" val="99939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Sales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ARPC by Sales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4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$47.60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$97.10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9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 +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$183.70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20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932</Words>
  <Application>Microsoft Macintosh PowerPoint</Application>
  <PresentationFormat>Custom</PresentationFormat>
  <Paragraphs>119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Roboto Bold</vt:lpstr>
      <vt:lpstr>Roboto</vt:lpstr>
      <vt:lpstr>Petrona Bold</vt:lpstr>
      <vt:lpstr>Arial</vt:lpstr>
      <vt:lpstr>Host Grotesk Medium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ABDULAFEEZ FAKOREDE</cp:lastModifiedBy>
  <cp:revision>3</cp:revision>
  <dcterms:created xsi:type="dcterms:W3CDTF">2025-06-25T17:33:55Z</dcterms:created>
  <dcterms:modified xsi:type="dcterms:W3CDTF">2025-07-05T06:51:01Z</dcterms:modified>
</cp:coreProperties>
</file>